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2" r:id="rId6"/>
    <p:sldId id="271" r:id="rId7"/>
    <p:sldId id="273" r:id="rId8"/>
    <p:sldId id="274" r:id="rId9"/>
    <p:sldId id="275" r:id="rId10"/>
    <p:sldId id="276" r:id="rId11"/>
    <p:sldId id="277" r:id="rId12"/>
    <p:sldId id="278" r:id="rId13"/>
    <p:sldId id="280" r:id="rId14"/>
    <p:sldId id="281" r:id="rId15"/>
    <p:sldId id="282" r:id="rId16"/>
    <p:sldId id="283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13D98-BBCE-4231-AE7A-BDA0829BF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FF1274-069A-49F6-BF67-4059EB8AD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52CB48-0700-4545-AD14-7FAAE8602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96C793-16B4-4EC6-B87D-831A61915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AA12DD-A8B2-478B-8720-5F61CB93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830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B5EFFB-CDE2-4AD9-ADC9-1447CBC31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1B4287-ACF7-449A-99D4-C3AC9EF17F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E37C7B-E59F-4702-A46F-F04E2E3E1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282D1E-AB0A-40C9-A2C1-613695DA8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A9B20C-0229-4753-8DA0-161832401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533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A69D94D-BF62-4565-BAEB-92D770B3D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B4E3C3-F27D-4ACE-9A23-0BA19C2D5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E2BBD5-A902-4FE4-844B-996C35B44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D43CF3-D8D2-4806-A34F-F8EFA33E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8FF2FA-F754-406A-8C5E-7EFE6880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21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26B07E-BB2F-46BC-B13F-96AC1D761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79C2AB-39CE-4EC5-9821-537FF16A8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CB8D8E-B1E9-474C-9EC8-7F92EBEE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059EF7-BC26-4586-AA49-37ED76D60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7CABF1-BFA6-4EA7-B404-1711B86F1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1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55FB0-9964-40DA-879B-C54EC4B8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B4C879-C6A0-46B7-B351-7030F71D1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5EA64C-C8DE-43E6-A90F-71DB413B0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EFBD3E-5331-4607-AF37-1428D0FDD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2A8F0D-583E-48D5-8B0C-3B86C60F3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68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33DFD-FAFE-4B8B-A21A-0561A9259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A0BD10-C253-438B-AA9C-B29A9040D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708FEE-E966-48E4-9B87-F18C1DC9B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3DC1EA-DB02-4E30-BABA-BF2E136A6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16BAE0-18AB-4A16-84E3-24679342F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934755-D88D-402F-8A4D-FCAB81790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18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3619CC-EF34-4441-B9A8-88706892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583B2B-4179-47D1-ACA7-1B4C7D1CD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3B854D0-2735-4698-BEC5-801D258F2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DEBED4-B659-4939-B9B4-8CBF4431BA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EDCFA6-2BD7-437A-976B-A98F92832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E5F150C-6FBD-461A-BD7A-0068B3D3E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510A93-928F-41F6-B85D-DC6CDC48A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7D1244C-4DE2-4407-BFC8-A18BD8A0F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6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144EC9-EC85-4A1E-AE2D-4B32ADE69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8799E1-09A0-4347-9B0B-1771E3DAE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49421FF-ECF8-4352-A883-1C5C83A27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44477BB-0482-421B-AEE9-7961D7E3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2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1782030-559F-4C4A-9221-78442B44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1C9C3E-8205-4460-A48E-6BE281A37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923223A-9663-4040-864A-CFD1A47FD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35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550BA-6A52-4D1D-B1C4-7E3F63928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0C62F5-5A6D-46BF-A5D4-B670C204F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501B1B-DCCF-4892-85E7-541B15A9C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231C99D-A56C-46F2-8FB3-394A47CD3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3AC441-F5EB-4371-BAE9-E049B113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A08636-DB75-4E36-802F-2850374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0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4E263A-969F-4BAC-A3C4-5FEE56B60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B2280DA-D06F-471E-869D-F0B34C126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8F0427-FC4B-4CC5-8C0A-1466E2AEE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3D3662-5D32-41C5-AF18-96D003AA6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8E26EE-3740-4D7E-B1DF-A196015DA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D55FFE-2A7C-4440-8D43-F69D56386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02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BE006-6419-476C-8A11-0D8B49DB7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EFD4E3-D3FE-4251-BFE5-54898FD1D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040B91-22C6-4347-BCF3-C57B189D0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90127-91AE-4CB0-BC21-1001E73973CB}" type="datetimeFigureOut">
              <a:rPr lang="ru-RU" smtClean="0"/>
              <a:t>пн 13.02.23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9D5D2A-5FAB-4942-85CA-45EBFD771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52D53D-D8AF-49A8-9BE2-558BED1307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20174-C32E-4DD1-9617-7652649A6E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87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et.garant.ru/document/redirect/12138291/158" TargetMode="External"/><Relationship Id="rId2" Type="http://schemas.openxmlformats.org/officeDocument/2006/relationships/hyperlink" Target="http://internet.garant.ru/document/redirect/12138291/157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internet.garant.ru/document/redirect/10164072/247" TargetMode="External"/><Relationship Id="rId4" Type="http://schemas.openxmlformats.org/officeDocument/2006/relationships/hyperlink" Target="http://internet.garant.ru/document/redirect/10164072/210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net.garant.ru/#/document/12138291/entry/153" TargetMode="External"/><Relationship Id="rId2" Type="http://schemas.openxmlformats.org/officeDocument/2006/relationships/hyperlink" Target="https://internet.garant.ru/#/document/12138291/entry/3103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internet.garant.ru/#/document/10164072/entry/210" TargetMode="External"/><Relationship Id="rId5" Type="http://schemas.openxmlformats.org/officeDocument/2006/relationships/hyperlink" Target="https://internet.garant.ru/#/document/12138291/entry/158" TargetMode="External"/><Relationship Id="rId4" Type="http://schemas.openxmlformats.org/officeDocument/2006/relationships/hyperlink" Target="https://internet.garant.ru/#/document/12138291/entry/3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DACED-E7BD-4BBD-AB5F-604AFEBAC2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6597"/>
            <a:ext cx="9144000" cy="2387600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 Учреждения по вопросам разделения лицевых счетов воспитанников в связи с задолженностью по оплате коммунальных услуг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EB28D8-0FB5-41C5-AE25-25470247E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04928"/>
            <a:ext cx="9144000" cy="1655762"/>
          </a:xfrm>
        </p:spPr>
        <p:txBody>
          <a:bodyPr/>
          <a:lstStyle/>
          <a:p>
            <a:pPr algn="l"/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Юрисконсульт ГАУСО СО «КЦСОН Пригородного района»</a:t>
            </a:r>
          </a:p>
          <a:p>
            <a:pPr algn="l"/>
            <a:r>
              <a:rPr lang="ru-RU" i="1" dirty="0" err="1">
                <a:solidFill>
                  <a:schemeClr val="accent1">
                    <a:lumMod val="50000"/>
                  </a:schemeClr>
                </a:solidFill>
              </a:rPr>
              <a:t>Чарыева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 Софья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709063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B62AF-53B9-4803-8952-1B3FC868B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Обязательного досудебного обращения к Ответчикам для разрешения данного вопроса по законодательству не требуется</a:t>
            </a:r>
          </a:p>
        </p:txBody>
      </p:sp>
    </p:spTree>
    <p:extLst>
      <p:ext uri="{BB962C8B-B14F-4D97-AF65-F5344CB8AC3E}">
        <p14:creationId xmlns:p14="http://schemas.microsoft.com/office/powerpoint/2010/main" val="3660359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6">
                <a:lumMod val="20000"/>
                <a:lumOff val="80000"/>
              </a:schemeClr>
            </a:gs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2C259C-ACA1-4064-B19F-D6E40D72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4360"/>
            <a:ext cx="10515600" cy="84391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Готовим исковое заявление: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6D275A-CD82-4D86-9628-146E4516C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68881"/>
            <a:ext cx="10515600" cy="3620770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Подготовка пакета документов (правоустанавливающие, личные документы воспитанника/подопечного, опекуна, справка о зарегистрированных ф.040 и др.)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Определение списка Ответчиков;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Написание искового с обоснованием заявленных требований;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Направление исковых Ответчикам;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Подача искового заявления в суд.</a:t>
            </a:r>
          </a:p>
        </p:txBody>
      </p:sp>
    </p:spTree>
    <p:extLst>
      <p:ext uri="{BB962C8B-B14F-4D97-AF65-F5344CB8AC3E}">
        <p14:creationId xmlns:p14="http://schemas.microsoft.com/office/powerpoint/2010/main" val="15835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6">
                <a:lumMod val="20000"/>
                <a:lumOff val="80000"/>
              </a:schemeClr>
            </a:gs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C092DFA-62C5-43F5-B2A5-621CCF209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92680"/>
            <a:ext cx="10515600" cy="3696971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 Ленинский районный суд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города Нижний Тагил Свердловской области</a:t>
            </a:r>
          </a:p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    Адрес: 622001, г. Нижний Тагил, ул. Ломоносова, д. 2</a:t>
            </a:r>
          </a:p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Истец:_____________________</a:t>
            </a:r>
          </a:p>
          <a:p>
            <a:pPr algn="r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Ответчики: _________________</a:t>
            </a:r>
          </a:p>
          <a:p>
            <a:pPr algn="r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 Наименование суда, куда непосредственно подается иск, наименование и местонахождение истца, ответчика и третьих лиц, их номера телефоном, адреса электронной почты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5A822B-797E-4DBD-8674-FBA00D569427}"/>
              </a:ext>
            </a:extLst>
          </p:cNvPr>
          <p:cNvSpPr/>
          <p:nvPr/>
        </p:nvSpPr>
        <p:spPr>
          <a:xfrm>
            <a:off x="1222291" y="437495"/>
            <a:ext cx="97347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Структура Искового заявления. </a:t>
            </a:r>
            <a:endParaRPr lang="ru-RU" sz="5400" b="1" dirty="0">
              <a:ln/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5400" b="1" dirty="0">
                <a:ln/>
                <a:solidFill>
                  <a:schemeClr val="accent1">
                    <a:lumMod val="75000"/>
                  </a:schemeClr>
                </a:solidFill>
              </a:rPr>
              <a:t>Вводная часть</a:t>
            </a:r>
            <a:endParaRPr lang="ru-RU" sz="54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9488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6">
                <a:lumMod val="20000"/>
                <a:lumOff val="80000"/>
              </a:schemeClr>
            </a:gs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C092DFA-62C5-43F5-B2A5-621CCF209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37496"/>
            <a:ext cx="10515600" cy="565215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Исковое заявление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 разделе лицевого счета, определении долей в оплате за обслуживание жилья и коммунальные услуги</a:t>
            </a: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Излагается в произвольной форме с обоснованием требований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5A822B-797E-4DBD-8674-FBA00D569427}"/>
              </a:ext>
            </a:extLst>
          </p:cNvPr>
          <p:cNvSpPr/>
          <p:nvPr/>
        </p:nvSpPr>
        <p:spPr>
          <a:xfrm>
            <a:off x="1228641" y="2131874"/>
            <a:ext cx="97347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Структура Искового заявления. </a:t>
            </a:r>
            <a:endParaRPr lang="ru-RU" sz="5400" b="1" dirty="0">
              <a:ln/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5400" b="1" dirty="0">
                <a:ln/>
                <a:solidFill>
                  <a:schemeClr val="accent1">
                    <a:lumMod val="75000"/>
                  </a:schemeClr>
                </a:solidFill>
              </a:rPr>
              <a:t>Мотивировочная часть</a:t>
            </a:r>
            <a:endParaRPr lang="ru-RU" sz="54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45235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6">
                <a:lumMod val="20000"/>
                <a:lumOff val="80000"/>
              </a:schemeClr>
            </a:gs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C092DFA-62C5-43F5-B2A5-621CCF209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514713"/>
            <a:ext cx="11360150" cy="506896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Учитывая вышеизложенное, руководствуясь </a:t>
            </a:r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ст. 157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158</a:t>
            </a:r>
            <a:r>
              <a:rPr lang="ru-RU" dirty="0">
                <a:solidFill>
                  <a:schemeClr val="tx1"/>
                </a:solidFill>
              </a:rPr>
              <a:t> Жилищного кодекса РФ, </a:t>
            </a:r>
            <a:r>
              <a:rPr lang="ru-RU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ст. 210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247</a:t>
            </a:r>
            <a:r>
              <a:rPr lang="ru-RU" dirty="0">
                <a:solidFill>
                  <a:schemeClr val="tx1"/>
                </a:solidFill>
              </a:rPr>
              <a:t> Гражданского кодекса РФ, прошу:</a:t>
            </a:r>
          </a:p>
          <a:p>
            <a:r>
              <a:rPr lang="ru-RU" dirty="0">
                <a:solidFill>
                  <a:schemeClr val="tx1"/>
                </a:solidFill>
              </a:rPr>
              <a:t>1. Обязать всех правообладателей помещения заключить соглашение о порядке пользования квартирой и уплате коммунальных платежей пропорционально размерам долей.</a:t>
            </a:r>
          </a:p>
          <a:p>
            <a:r>
              <a:rPr lang="ru-RU" dirty="0">
                <a:solidFill>
                  <a:schemeClr val="tx1"/>
                </a:solidFill>
              </a:rPr>
              <a:t>2. Обязать УК «_____»:</a:t>
            </a:r>
          </a:p>
          <a:p>
            <a:r>
              <a:rPr lang="ru-RU" dirty="0">
                <a:solidFill>
                  <a:schemeClr val="tx1"/>
                </a:solidFill>
              </a:rPr>
              <a:t>-сделать перерасчет по финансово-лицевым счетам и разделить или выделить лицевые счета либо открыть новые по квитанциям, которые формирует Управляющая компания пропорционально солидарной ответственности;</a:t>
            </a:r>
          </a:p>
          <a:p>
            <a:r>
              <a:rPr lang="ru-RU" dirty="0">
                <a:solidFill>
                  <a:schemeClr val="tx1"/>
                </a:solidFill>
              </a:rPr>
              <a:t>- направлять сведения о задолженностях по указанной в заявлении квартире на имя всех проживающих лиц с целью начисления платы за содержание помещения в соответствии с ответственностью, возложенной законодательством;</a:t>
            </a:r>
          </a:p>
          <a:p>
            <a:r>
              <a:rPr lang="ru-RU" dirty="0">
                <a:solidFill>
                  <a:schemeClr val="tx1"/>
                </a:solidFill>
              </a:rPr>
              <a:t>- выдавать ФИО отдельный платежный документ на оплату коммунальных услуг пропорционально солидарной ответственности.</a:t>
            </a:r>
          </a:p>
          <a:p>
            <a:pPr algn="r"/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 Как правило, резолютивная часть искового заявления начинается со ссылок на нормы права, которые являются основой для подачи иска. Однако, эти ссылки могут быть опущены в силу того, что ранее они упоминались в мотивировочной части искового заявления. После всего этого, проводится перечень исковых требований, которые логически следуют из мотивировочной части.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5A822B-797E-4DBD-8674-FBA00D569427}"/>
              </a:ext>
            </a:extLst>
          </p:cNvPr>
          <p:cNvSpPr/>
          <p:nvPr/>
        </p:nvSpPr>
        <p:spPr>
          <a:xfrm>
            <a:off x="2792497" y="437495"/>
            <a:ext cx="659430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Структура Искового заявления. </a:t>
            </a:r>
            <a:endParaRPr lang="ru-RU" sz="3200" b="1" dirty="0">
              <a:ln/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3200" b="1" dirty="0">
                <a:ln/>
                <a:solidFill>
                  <a:schemeClr val="accent1">
                    <a:lumMod val="75000"/>
                  </a:schemeClr>
                </a:solidFill>
              </a:rPr>
              <a:t>Резолютивная (просительная) часть</a:t>
            </a:r>
            <a:endParaRPr lang="ru-RU" sz="32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6959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6">
                <a:lumMod val="20000"/>
                <a:lumOff val="80000"/>
              </a:schemeClr>
            </a:gs>
            <a:gs pos="0">
              <a:schemeClr val="accent6">
                <a:lumMod val="60000"/>
                <a:lumOff val="40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C092DFA-62C5-43F5-B2A5-621CCF209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514714"/>
            <a:ext cx="10515600" cy="457493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Приложения:</a:t>
            </a:r>
          </a:p>
          <a:p>
            <a:r>
              <a:rPr lang="ru-RU" dirty="0">
                <a:solidFill>
                  <a:schemeClr val="tx1"/>
                </a:solidFill>
              </a:rPr>
              <a:t>1) Ходатайство об освобождении от уплаты государственной пошлины в 1 экз. на 1л.;</a:t>
            </a:r>
          </a:p>
          <a:p>
            <a:r>
              <a:rPr lang="ru-RU" dirty="0">
                <a:solidFill>
                  <a:schemeClr val="tx1"/>
                </a:solidFill>
              </a:rPr>
              <a:t>2) Копия выписки из ЕГРН в 1 экз. на 1л.;</a:t>
            </a:r>
          </a:p>
          <a:p>
            <a:r>
              <a:rPr lang="ru-RU" dirty="0">
                <a:solidFill>
                  <a:schemeClr val="tx1"/>
                </a:solidFill>
              </a:rPr>
              <a:t>3) Копия выписки из домовой книги/справки о прописанных;</a:t>
            </a:r>
          </a:p>
          <a:p>
            <a:r>
              <a:rPr lang="ru-RU" dirty="0">
                <a:solidFill>
                  <a:schemeClr val="tx1"/>
                </a:solidFill>
              </a:rPr>
              <a:t>4) Копия приказа ТОИОГВ СО УСП МСП СО по городу Нижний Тагил и Пригородному району от 000 №00 Об установлении опеки в 1 экз. на 1л.;</a:t>
            </a:r>
          </a:p>
          <a:p>
            <a:r>
              <a:rPr lang="ru-RU" dirty="0">
                <a:solidFill>
                  <a:schemeClr val="tx1"/>
                </a:solidFill>
              </a:rPr>
              <a:t>5) Копия свидетельства о рождении в 1 экз. на 1л.;</a:t>
            </a:r>
          </a:p>
          <a:p>
            <a:r>
              <a:rPr lang="ru-RU" dirty="0">
                <a:solidFill>
                  <a:schemeClr val="tx1"/>
                </a:solidFill>
              </a:rPr>
              <a:t>6) Копия паспорта в 1 экз. на 1л.;</a:t>
            </a:r>
          </a:p>
          <a:p>
            <a:r>
              <a:rPr lang="ru-RU" dirty="0">
                <a:solidFill>
                  <a:schemeClr val="tx1"/>
                </a:solidFill>
              </a:rPr>
              <a:t>7) Копия приказа ТОИОГВ СО УСП МСП СО по городу Нижний Тагил и Пригородному району от 000 №00  О предоставлении мер социальной поддержки;</a:t>
            </a:r>
          </a:p>
          <a:p>
            <a:r>
              <a:rPr lang="ru-RU" dirty="0">
                <a:solidFill>
                  <a:schemeClr val="tx1"/>
                </a:solidFill>
              </a:rPr>
              <a:t>8) Копия письма в УК;</a:t>
            </a:r>
          </a:p>
          <a:p>
            <a:r>
              <a:rPr lang="ru-RU" dirty="0">
                <a:solidFill>
                  <a:schemeClr val="tx1"/>
                </a:solidFill>
              </a:rPr>
              <a:t>9) Уведомление о вручении или иные документы, подтверждающие направление другим лицам, участвующим в деле, копий искового заявления и приложенных к нему документов.</a:t>
            </a:r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5A822B-797E-4DBD-8674-FBA00D569427}"/>
              </a:ext>
            </a:extLst>
          </p:cNvPr>
          <p:cNvSpPr/>
          <p:nvPr/>
        </p:nvSpPr>
        <p:spPr>
          <a:xfrm>
            <a:off x="3164714" y="437495"/>
            <a:ext cx="584987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>
                <a:ln/>
                <a:solidFill>
                  <a:schemeClr val="accent1">
                    <a:lumMod val="75000"/>
                  </a:schemeClr>
                </a:solidFill>
                <a:effectLst/>
              </a:rPr>
              <a:t>Структура Искового заявления. </a:t>
            </a:r>
            <a:endParaRPr lang="ru-RU" sz="3200" b="1" dirty="0">
              <a:ln/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3200" b="1" dirty="0">
                <a:ln/>
                <a:solidFill>
                  <a:schemeClr val="accent1">
                    <a:lumMod val="75000"/>
                  </a:schemeClr>
                </a:solidFill>
              </a:rPr>
              <a:t>Приложения</a:t>
            </a:r>
            <a:endParaRPr lang="ru-RU" sz="3200" b="1" cap="none" spc="0" dirty="0">
              <a:ln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890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9868">
              <a:schemeClr val="accent4">
                <a:lumMod val="20000"/>
                <a:lumOff val="80000"/>
              </a:schemeClr>
            </a:gs>
            <a:gs pos="55426">
              <a:schemeClr val="accent4">
                <a:lumMod val="40000"/>
                <a:lumOff val="60000"/>
              </a:schemeClr>
            </a:gs>
            <a:gs pos="0">
              <a:schemeClr val="accent4">
                <a:lumMod val="60000"/>
                <a:lumOff val="40000"/>
              </a:schemeClr>
            </a:gs>
            <a:gs pos="74000">
              <a:schemeClr val="accent4">
                <a:lumMod val="40000"/>
                <a:lumOff val="60000"/>
              </a:schemeClr>
            </a:gs>
            <a:gs pos="83000">
              <a:schemeClr val="accent2">
                <a:lumMod val="40000"/>
                <a:lumOff val="60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7F5DF-0895-4ABB-B6FB-3735A92EC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050" y="917259"/>
            <a:ext cx="10515600" cy="972502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работы Учреждения за 2022 год: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A12BE1-8E08-485B-9FFC-634A5938B2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31721"/>
            <a:ext cx="10515600" cy="3757930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Проведено  19 устных консультаций по вопросу разделения счетов;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Подготовлено 11 правовых документов (в том числе запросы, заявления с целью определения правового статуса помещения и количества проживающих, заявления в УК и энергоснабжающие компании);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Подготовлено 11 исковых заявлений;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Получено 5 Решений судов с определением порядка пользования жилым помещением.</a:t>
            </a:r>
          </a:p>
          <a:p>
            <a:pPr marL="342900" indent="-342900">
              <a:buFontTx/>
              <a:buChar char="-"/>
            </a:pPr>
            <a:endParaRPr lang="ru-RU" dirty="0"/>
          </a:p>
          <a:p>
            <a:pPr marL="342900" indent="-34290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374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FFFF00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C82FA0-2644-4BBE-AA16-715FAAB02FED}"/>
              </a:ext>
            </a:extLst>
          </p:cNvPr>
          <p:cNvSpPr/>
          <p:nvPr/>
        </p:nvSpPr>
        <p:spPr>
          <a:xfrm>
            <a:off x="2755186" y="2967335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002060"/>
                </a:solidFill>
                <a:effectLst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87628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BB78B-A025-4F01-8BE5-B89E25FE7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558799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Нормативно-правовая база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E242A6-BAE2-4AC9-A71B-F2612172AF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268537"/>
            <a:ext cx="10515600" cy="3821113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Жилищный кодекс РФ</a:t>
            </a:r>
          </a:p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кодекс РФ</a:t>
            </a:r>
          </a:p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Гражданский кодекс РФ</a:t>
            </a:r>
          </a:p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Гражданский процессуальный кодекс РФ</a:t>
            </a:r>
          </a:p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23.10.1995г. № 28-ОЗ «О защите прав ребенка» </a:t>
            </a:r>
          </a:p>
          <a:p>
            <a:pPr marL="342900" indent="-342900">
              <a:buFontTx/>
              <a:buChar char="-"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Региональное законодательство</a:t>
            </a:r>
          </a:p>
          <a:p>
            <a:pPr marL="342900" indent="-342900">
              <a:buFontTx/>
              <a:buChar char="-"/>
            </a:pPr>
            <a:endParaRPr lang="ru-RU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878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1E242A6-BAE2-4AC9-A71B-F2612172AF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430594"/>
            <a:ext cx="10515600" cy="5206179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Определение категории Должника: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Правообладатель (долевой собственник);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Бывший член семьи собственника;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Наниматель жилого помещения по договору социального найма;</a:t>
            </a: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Бывший член семьи нанимателя жилого помещения по договору социального найма.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Изучение правоустанавливающих документов на жилое помещение.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Характер общения с другими собственниками/нанимателями.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Наличие Исполнительного производства.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Разработка алгоритма действий по урегулированию вопроса 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определение порядка пользования жилым помещением.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9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8C2C24-FD31-4BF1-B8A0-02C502557383}"/>
              </a:ext>
            </a:extLst>
          </p:cNvPr>
          <p:cNvSpPr/>
          <p:nvPr/>
        </p:nvSpPr>
        <p:spPr>
          <a:xfrm>
            <a:off x="640371" y="327374"/>
            <a:ext cx="10911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Порядок проведения консультации</a:t>
            </a:r>
          </a:p>
        </p:txBody>
      </p:sp>
    </p:spTree>
    <p:extLst>
      <p:ext uri="{BB962C8B-B14F-4D97-AF65-F5344CB8AC3E}">
        <p14:creationId xmlns:p14="http://schemas.microsoft.com/office/powerpoint/2010/main" val="1678996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1C563-5AF0-4ED5-8304-F762F459A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01702D-C910-49B3-92FD-DDDED2A8E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4EB501-08DC-4195-B1B8-14121E197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091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7854B7-7982-424D-A2EF-E607C4F46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91" y="0"/>
            <a:ext cx="7198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106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115B8F5-4C1B-4300-96A3-EE4F7B2AC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297859"/>
            <a:ext cx="10515600" cy="4791792"/>
          </a:xfrm>
        </p:spPr>
        <p:txBody>
          <a:bodyPr>
            <a:normAutofit/>
          </a:bodyPr>
          <a:lstStyle/>
          <a:p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Собственник, а также дееспособные и ограниченные судом в дееспособности члены его семьи, в том числе бывший член семьи, сохраняющий право пользования жилым помещением, исполняют солидарную обязанность по внесению платы за коммунальные услуги, если иное не предусмотрено соглашением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часть 3 статьи 31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и 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статья 153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ЖК РФ).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При возникновении спора о взыскании задолженности по оплате коммунальных услуг с собственника и членов его семьи, между которыми имеется соглашение, определяющее порядок и размер участия членов семьи в расходах по внесению платы за коммунальные услуги, такая задолженность определяется судом с учетом данного соглашения.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Однако стоит помнить, что обязанность по внесению платы за содержание жилого помещения и взносов на капитальный ремонт несёт только собственник жилого помещения (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статьи 30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 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158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ЖК РФ и 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статья 210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 ГК РФ).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7507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5D893E-348C-42FC-A6C0-37B605057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C2F405-86E4-481D-B888-A9B6A2EF1B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239130-3A9F-40FB-A716-77AB95CE9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048" y="521616"/>
            <a:ext cx="6331166" cy="52289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89F85F-9CDC-4D07-88A1-0E83ADCE6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86" y="0"/>
            <a:ext cx="4542598" cy="627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09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12E62AC-2C73-4741-83C6-E5A2F3FF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569721"/>
            <a:ext cx="10515600" cy="4519930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 соответствии с новым Жилищным кодексом РФ, вступившим в силу с 1 марта 2005 года, на смену ордерам пришли договоры социального найма.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Договор социального найма – это документ, на основании которого граждане вселяются в жилое помещение. Только заключив такой договор, человек приобретает право пользоваться на законных основаниях квартирой или комнатой.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Без договора социального найма граждане не смогут решить массу вопросов, которые возникают при пользовании жильем.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Отсутствие договора не является основанием для отказа принятие судом иска о порядке пользования помещением.</a:t>
            </a:r>
          </a:p>
        </p:txBody>
      </p:sp>
    </p:spTree>
    <p:extLst>
      <p:ext uri="{BB962C8B-B14F-4D97-AF65-F5344CB8AC3E}">
        <p14:creationId xmlns:p14="http://schemas.microsoft.com/office/powerpoint/2010/main" val="1623240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6C1571-DD43-4B53-9F6A-C3DCEA95E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46" y="967740"/>
            <a:ext cx="11200708" cy="492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22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01F122C-E802-454B-A6D4-0CC97BC4B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28801"/>
            <a:ext cx="10515600" cy="426085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Собственники жилого помещения в многоквартирном доме несут обязанность по оплате жилого помещения и коммунальных услуг соразмерно их доле в праве общей долевой собственности на жилое помещение (ст. 249 Гражданского кодекса РФ). По смыслу ст. 155 ЖК РФ и ст. 249 ГК РФ каждый из таких сособственников жилого помещения вправе требовать заключения с ним отдельного соглашения, на основании которого вносится плата за жилое помещение и коммунальные услуги, и выдачи отдельного платежного документа. </a:t>
            </a:r>
          </a:p>
        </p:txBody>
      </p:sp>
    </p:spTree>
    <p:extLst>
      <p:ext uri="{BB962C8B-B14F-4D97-AF65-F5344CB8AC3E}">
        <p14:creationId xmlns:p14="http://schemas.microsoft.com/office/powerpoint/2010/main" val="2382169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1007</Words>
  <Application>Microsoft Office PowerPoint</Application>
  <PresentationFormat>Широкоэкранный</PresentationFormat>
  <Paragraphs>84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Работа  Учреждения по вопросам разделения лицевых счетов воспитанников в связи с задолженностью по оплате коммунальных услуг</vt:lpstr>
      <vt:lpstr>Нормативно-правовая база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Обязательного досудебного обращения к Ответчикам для разрешения данного вопроса по законодательству не требуется</vt:lpstr>
      <vt:lpstr>Готовим исковое заявление: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работы Учреждения за 2022 год: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изменений трудового законодательства 2021-2022гг</dc:title>
  <dc:creator>user20</dc:creator>
  <cp:lastModifiedBy>Пользователь</cp:lastModifiedBy>
  <cp:revision>28</cp:revision>
  <dcterms:created xsi:type="dcterms:W3CDTF">2022-02-09T05:58:41Z</dcterms:created>
  <dcterms:modified xsi:type="dcterms:W3CDTF">2023-02-13T05:31:49Z</dcterms:modified>
</cp:coreProperties>
</file>